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52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489" y="825549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8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YouTube Songs Data Analysis Project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3959543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the YouTube Songs Data Analysis Project! This project aims to uncover valuable insights from a comprehensive dataset of YouTube song data. Using Power BI, we'll explore various metrics to understand song performance, popularity trends, and user engagement patterns.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382316" y="6212443"/>
            <a:ext cx="269521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Ahmed  Hesham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68693" y="1660446"/>
            <a:ext cx="6566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Objectives and Scope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003590"/>
            <a:ext cx="350186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Song Performance Analysis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613547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key metrics like view count, like count, comment count, and video duration to assess song performance and identify top-performing tracks.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003590"/>
            <a:ext cx="364426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Popularity Trend Exploration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613547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Investigate the popularity of different genres, artists, and song release dates to understand current trends and identify emerging artists.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003590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Engagement Understanding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976688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user interactions, including likes, comments, shares, and subscriptions, to understand audience engagement patterns and identify factors that drive popularity.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333315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103333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9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Overview: Attributes and Characteristics</a:t>
            </a:r>
            <a:endParaRPr lang="en-US" sz="3202" dirty="0"/>
          </a:p>
        </p:txBody>
      </p:sp>
      <p:sp>
        <p:nvSpPr>
          <p:cNvPr id="6" name="Shape 2"/>
          <p:cNvSpPr/>
          <p:nvPr/>
        </p:nvSpPr>
        <p:spPr>
          <a:xfrm>
            <a:off x="604837" y="1750695"/>
            <a:ext cx="7934325" cy="8107442"/>
          </a:xfrm>
          <a:prstGeom prst="roundRect">
            <a:avLst>
              <a:gd name="adj" fmla="val 9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12458" y="1758315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85217" y="186951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Attribute</a:t>
            </a:r>
            <a:endParaRPr lang="en-US" sz="1361" dirty="0"/>
          </a:p>
        </p:txBody>
      </p:sp>
      <p:sp>
        <p:nvSpPr>
          <p:cNvPr id="9" name="Text 5"/>
          <p:cNvSpPr/>
          <p:nvPr/>
        </p:nvSpPr>
        <p:spPr>
          <a:xfrm>
            <a:off x="4748570" y="186951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12458" y="2257306"/>
            <a:ext cx="7919085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85217" y="236851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video ID</a:t>
            </a:r>
            <a:endParaRPr lang="en-US" sz="1361" dirty="0"/>
          </a:p>
        </p:txBody>
      </p:sp>
      <p:sp>
        <p:nvSpPr>
          <p:cNvPr id="12" name="Text 8"/>
          <p:cNvSpPr/>
          <p:nvPr/>
        </p:nvSpPr>
        <p:spPr>
          <a:xfrm>
            <a:off x="4748570" y="236851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Unique identifier for each YouTube video.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12458" y="2756297"/>
            <a:ext cx="7919085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785217" y="2867501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channel title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4748570" y="2867501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Name of the YouTube channel that uploaded the video.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12458" y="3531870"/>
            <a:ext cx="7919085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785217" y="364307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title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4748570" y="364307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Title of the song or video.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12458" y="4030861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785217" y="4142065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21" name="Text 17"/>
          <p:cNvSpPr/>
          <p:nvPr/>
        </p:nvSpPr>
        <p:spPr>
          <a:xfrm>
            <a:off x="4748570" y="4142065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Textual description of the song or video.</a:t>
            </a:r>
            <a:endParaRPr lang="en-US" sz="1361" dirty="0"/>
          </a:p>
        </p:txBody>
      </p:sp>
      <p:sp>
        <p:nvSpPr>
          <p:cNvPr id="22" name="Shape 18"/>
          <p:cNvSpPr/>
          <p:nvPr/>
        </p:nvSpPr>
        <p:spPr>
          <a:xfrm>
            <a:off x="612458" y="4529852"/>
            <a:ext cx="7919085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785217" y="4641056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tags</a:t>
            </a:r>
            <a:endParaRPr lang="en-US" sz="1361" dirty="0"/>
          </a:p>
        </p:txBody>
      </p:sp>
      <p:sp>
        <p:nvSpPr>
          <p:cNvPr id="24" name="Text 20"/>
          <p:cNvSpPr/>
          <p:nvPr/>
        </p:nvSpPr>
        <p:spPr>
          <a:xfrm>
            <a:off x="4748570" y="4641056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Keywords associated with the song or video.</a:t>
            </a:r>
            <a:endParaRPr lang="en-US" sz="1361" dirty="0"/>
          </a:p>
        </p:txBody>
      </p:sp>
      <p:sp>
        <p:nvSpPr>
          <p:cNvPr id="25" name="Shape 21"/>
          <p:cNvSpPr/>
          <p:nvPr/>
        </p:nvSpPr>
        <p:spPr>
          <a:xfrm>
            <a:off x="612458" y="5028843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785217" y="514004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published date</a:t>
            </a:r>
            <a:endParaRPr lang="en-US" sz="1361" dirty="0"/>
          </a:p>
        </p:txBody>
      </p:sp>
      <p:sp>
        <p:nvSpPr>
          <p:cNvPr id="27" name="Text 23"/>
          <p:cNvSpPr/>
          <p:nvPr/>
        </p:nvSpPr>
        <p:spPr>
          <a:xfrm>
            <a:off x="4748570" y="514004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Date and time when the video was uploaded.</a:t>
            </a:r>
            <a:endParaRPr lang="en-US" sz="1361" dirty="0"/>
          </a:p>
        </p:txBody>
      </p:sp>
      <p:sp>
        <p:nvSpPr>
          <p:cNvPr id="28" name="Shape 24"/>
          <p:cNvSpPr/>
          <p:nvPr/>
        </p:nvSpPr>
        <p:spPr>
          <a:xfrm>
            <a:off x="612458" y="5527834"/>
            <a:ext cx="7919085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785217" y="563903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count</a:t>
            </a:r>
            <a:endParaRPr lang="en-US" sz="1361" dirty="0"/>
          </a:p>
        </p:txBody>
      </p:sp>
      <p:sp>
        <p:nvSpPr>
          <p:cNvPr id="30" name="Text 26"/>
          <p:cNvSpPr/>
          <p:nvPr/>
        </p:nvSpPr>
        <p:spPr>
          <a:xfrm>
            <a:off x="4748570" y="563903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Number of times the video has been viewed.</a:t>
            </a:r>
            <a:endParaRPr lang="en-US" sz="1361" dirty="0"/>
          </a:p>
        </p:txBody>
      </p:sp>
      <p:sp>
        <p:nvSpPr>
          <p:cNvPr id="31" name="Shape 27"/>
          <p:cNvSpPr/>
          <p:nvPr/>
        </p:nvSpPr>
        <p:spPr>
          <a:xfrm>
            <a:off x="612458" y="6026825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8"/>
          <p:cNvSpPr/>
          <p:nvPr/>
        </p:nvSpPr>
        <p:spPr>
          <a:xfrm>
            <a:off x="785217" y="613802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like count</a:t>
            </a:r>
            <a:endParaRPr lang="en-US" sz="1361" dirty="0"/>
          </a:p>
        </p:txBody>
      </p:sp>
      <p:sp>
        <p:nvSpPr>
          <p:cNvPr id="33" name="Text 29"/>
          <p:cNvSpPr/>
          <p:nvPr/>
        </p:nvSpPr>
        <p:spPr>
          <a:xfrm>
            <a:off x="4748570" y="613802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Number of users who have liked the video.</a:t>
            </a:r>
            <a:endParaRPr lang="en-US" sz="1361" dirty="0"/>
          </a:p>
        </p:txBody>
      </p:sp>
      <p:sp>
        <p:nvSpPr>
          <p:cNvPr id="34" name="Shape 30"/>
          <p:cNvSpPr/>
          <p:nvPr/>
        </p:nvSpPr>
        <p:spPr>
          <a:xfrm>
            <a:off x="612458" y="6525816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1"/>
          <p:cNvSpPr/>
          <p:nvPr/>
        </p:nvSpPr>
        <p:spPr>
          <a:xfrm>
            <a:off x="785217" y="663702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favorite count</a:t>
            </a:r>
            <a:endParaRPr lang="en-US" sz="1361" dirty="0"/>
          </a:p>
        </p:txBody>
      </p:sp>
      <p:sp>
        <p:nvSpPr>
          <p:cNvPr id="36" name="Text 32"/>
          <p:cNvSpPr/>
          <p:nvPr/>
        </p:nvSpPr>
        <p:spPr>
          <a:xfrm>
            <a:off x="4748570" y="6637020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Number of users who have added the video to their favorites.</a:t>
            </a:r>
            <a:endParaRPr lang="en-US" sz="1361" dirty="0"/>
          </a:p>
        </p:txBody>
      </p:sp>
      <p:sp>
        <p:nvSpPr>
          <p:cNvPr id="37" name="Shape 33"/>
          <p:cNvSpPr/>
          <p:nvPr/>
        </p:nvSpPr>
        <p:spPr>
          <a:xfrm>
            <a:off x="612458" y="7301389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4"/>
          <p:cNvSpPr/>
          <p:nvPr/>
        </p:nvSpPr>
        <p:spPr>
          <a:xfrm>
            <a:off x="785217" y="741259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comment count</a:t>
            </a:r>
            <a:endParaRPr lang="en-US" sz="1361" dirty="0"/>
          </a:p>
        </p:txBody>
      </p:sp>
      <p:sp>
        <p:nvSpPr>
          <p:cNvPr id="39" name="Text 35"/>
          <p:cNvSpPr/>
          <p:nvPr/>
        </p:nvSpPr>
        <p:spPr>
          <a:xfrm>
            <a:off x="4748570" y="741259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Number of comments posted on the video.</a:t>
            </a:r>
            <a:endParaRPr lang="en-US" sz="1361" dirty="0"/>
          </a:p>
        </p:txBody>
      </p:sp>
      <p:sp>
        <p:nvSpPr>
          <p:cNvPr id="40" name="Shape 36"/>
          <p:cNvSpPr/>
          <p:nvPr/>
        </p:nvSpPr>
        <p:spPr>
          <a:xfrm>
            <a:off x="612458" y="7800380"/>
            <a:ext cx="7919085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785217" y="791158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video duration</a:t>
            </a:r>
            <a:endParaRPr lang="en-US" sz="1361" dirty="0"/>
          </a:p>
        </p:txBody>
      </p:sp>
      <p:sp>
        <p:nvSpPr>
          <p:cNvPr id="42" name="Text 38"/>
          <p:cNvSpPr/>
          <p:nvPr/>
        </p:nvSpPr>
        <p:spPr>
          <a:xfrm>
            <a:off x="4748570" y="791158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Length of the video in seconds.</a:t>
            </a:r>
            <a:endParaRPr lang="en-US" sz="1361" dirty="0"/>
          </a:p>
        </p:txBody>
      </p:sp>
      <p:sp>
        <p:nvSpPr>
          <p:cNvPr id="43" name="Shape 39"/>
          <p:cNvSpPr/>
          <p:nvPr/>
        </p:nvSpPr>
        <p:spPr>
          <a:xfrm>
            <a:off x="612458" y="8299371"/>
            <a:ext cx="7919085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785217" y="8410575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video definition</a:t>
            </a:r>
            <a:endParaRPr lang="en-US" sz="1361" dirty="0"/>
          </a:p>
        </p:txBody>
      </p:sp>
      <p:sp>
        <p:nvSpPr>
          <p:cNvPr id="45" name="Text 41"/>
          <p:cNvSpPr/>
          <p:nvPr/>
        </p:nvSpPr>
        <p:spPr>
          <a:xfrm>
            <a:off x="4748570" y="8410575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Resolution of the video (e.g., 480p, 720p, 1080p).</a:t>
            </a:r>
            <a:endParaRPr lang="en-US" sz="1361" dirty="0"/>
          </a:p>
        </p:txBody>
      </p:sp>
      <p:sp>
        <p:nvSpPr>
          <p:cNvPr id="46" name="Shape 42"/>
          <p:cNvSpPr/>
          <p:nvPr/>
        </p:nvSpPr>
        <p:spPr>
          <a:xfrm>
            <a:off x="612458" y="9074944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3"/>
          <p:cNvSpPr/>
          <p:nvPr/>
        </p:nvSpPr>
        <p:spPr>
          <a:xfrm>
            <a:off x="785217" y="918614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caption details</a:t>
            </a:r>
            <a:endParaRPr lang="en-US" sz="1361" dirty="0"/>
          </a:p>
        </p:txBody>
      </p:sp>
      <p:sp>
        <p:nvSpPr>
          <p:cNvPr id="48" name="Text 44"/>
          <p:cNvSpPr/>
          <p:nvPr/>
        </p:nvSpPr>
        <p:spPr>
          <a:xfrm>
            <a:off x="4748570" y="9186148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Information about captions available for the video (e.g., language, availability).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459" y="1178481"/>
            <a:ext cx="5940147" cy="5230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19"/>
              </a:lnSpc>
              <a:buNone/>
            </a:pPr>
            <a:r>
              <a:rPr lang="en-US" sz="3296" b="1" kern="0" spc="-9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Power BI Visualization Approach</a:t>
            </a:r>
            <a:endParaRPr lang="en-US" sz="3296" dirty="0"/>
          </a:p>
        </p:txBody>
      </p:sp>
      <p:sp>
        <p:nvSpPr>
          <p:cNvPr id="6" name="Shape 2"/>
          <p:cNvSpPr/>
          <p:nvPr/>
        </p:nvSpPr>
        <p:spPr>
          <a:xfrm>
            <a:off x="622459" y="2168247"/>
            <a:ext cx="400169" cy="400169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76049" y="2242780"/>
            <a:ext cx="92869" cy="251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77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977" dirty="0"/>
          </a:p>
        </p:txBody>
      </p:sp>
      <p:sp>
        <p:nvSpPr>
          <p:cNvPr id="8" name="Text 4"/>
          <p:cNvSpPr/>
          <p:nvPr/>
        </p:nvSpPr>
        <p:spPr>
          <a:xfrm>
            <a:off x="1200388" y="2168247"/>
            <a:ext cx="2129909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0"/>
              </a:lnSpc>
              <a:buNone/>
            </a:pPr>
            <a:r>
              <a:rPr lang="en-US" sz="1648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Dashboards</a:t>
            </a:r>
            <a:endParaRPr lang="en-US" sz="1648" dirty="0"/>
          </a:p>
        </p:txBody>
      </p:sp>
      <p:sp>
        <p:nvSpPr>
          <p:cNvPr id="9" name="Text 5"/>
          <p:cNvSpPr/>
          <p:nvPr/>
        </p:nvSpPr>
        <p:spPr>
          <a:xfrm>
            <a:off x="1200388" y="2536508"/>
            <a:ext cx="7321153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r>
              <a:rPr lang="en-US" sz="140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interactive dashboards with various visualizations, allowing users to explore data in a dynamic and engaging way.</a:t>
            </a:r>
            <a:endParaRPr lang="en-US" sz="1401" dirty="0"/>
          </a:p>
        </p:txBody>
      </p:sp>
      <p:sp>
        <p:nvSpPr>
          <p:cNvPr id="10" name="Shape 6"/>
          <p:cNvSpPr/>
          <p:nvPr/>
        </p:nvSpPr>
        <p:spPr>
          <a:xfrm>
            <a:off x="622459" y="3483412"/>
            <a:ext cx="400169" cy="400169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49498" y="3557945"/>
            <a:ext cx="145971" cy="251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77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977" dirty="0"/>
          </a:p>
        </p:txBody>
      </p:sp>
      <p:sp>
        <p:nvSpPr>
          <p:cNvPr id="12" name="Text 8"/>
          <p:cNvSpPr/>
          <p:nvPr/>
        </p:nvSpPr>
        <p:spPr>
          <a:xfrm>
            <a:off x="1200388" y="3483412"/>
            <a:ext cx="3166110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0"/>
              </a:lnSpc>
              <a:buNone/>
            </a:pPr>
            <a:r>
              <a:rPr lang="en-US" sz="1648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Performance Indicators (KPIs)</a:t>
            </a:r>
            <a:endParaRPr lang="en-US" sz="1648" dirty="0"/>
          </a:p>
        </p:txBody>
      </p:sp>
      <p:sp>
        <p:nvSpPr>
          <p:cNvPr id="13" name="Text 9"/>
          <p:cNvSpPr/>
          <p:nvPr/>
        </p:nvSpPr>
        <p:spPr>
          <a:xfrm>
            <a:off x="1200388" y="3851672"/>
            <a:ext cx="7321153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r>
              <a:rPr lang="en-US" sz="140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Highlight key metrics like total views, average likes per view, and engagement rate using clear and concise KPIs.</a:t>
            </a:r>
            <a:endParaRPr lang="en-US" sz="1401" dirty="0"/>
          </a:p>
        </p:txBody>
      </p:sp>
      <p:sp>
        <p:nvSpPr>
          <p:cNvPr id="14" name="Shape 10"/>
          <p:cNvSpPr/>
          <p:nvPr/>
        </p:nvSpPr>
        <p:spPr>
          <a:xfrm>
            <a:off x="622459" y="4798576"/>
            <a:ext cx="400169" cy="400169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51046" y="4873109"/>
            <a:ext cx="142994" cy="251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77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977" dirty="0"/>
          </a:p>
        </p:txBody>
      </p:sp>
      <p:sp>
        <p:nvSpPr>
          <p:cNvPr id="16" name="Text 12"/>
          <p:cNvSpPr/>
          <p:nvPr/>
        </p:nvSpPr>
        <p:spPr>
          <a:xfrm>
            <a:off x="1200388" y="4798576"/>
            <a:ext cx="297096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0"/>
              </a:lnSpc>
              <a:buNone/>
            </a:pPr>
            <a:r>
              <a:rPr lang="en-US" sz="1648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Segmentation and Filtering</a:t>
            </a:r>
            <a:endParaRPr lang="en-US" sz="1648" dirty="0"/>
          </a:p>
        </p:txBody>
      </p:sp>
      <p:sp>
        <p:nvSpPr>
          <p:cNvPr id="17" name="Text 13"/>
          <p:cNvSpPr/>
          <p:nvPr/>
        </p:nvSpPr>
        <p:spPr>
          <a:xfrm>
            <a:off x="1200388" y="5166836"/>
            <a:ext cx="7321153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r>
              <a:rPr lang="en-US" sz="140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users to filter and segment data by genre, artist, release date, and other relevant criteria to gain deeper insights.</a:t>
            </a:r>
            <a:endParaRPr lang="en-US" sz="1401" dirty="0"/>
          </a:p>
        </p:txBody>
      </p:sp>
      <p:sp>
        <p:nvSpPr>
          <p:cNvPr id="18" name="Shape 14"/>
          <p:cNvSpPr/>
          <p:nvPr/>
        </p:nvSpPr>
        <p:spPr>
          <a:xfrm>
            <a:off x="622459" y="6113740"/>
            <a:ext cx="400169" cy="400169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745569" y="6188273"/>
            <a:ext cx="153829" cy="251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77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977" dirty="0"/>
          </a:p>
        </p:txBody>
      </p:sp>
      <p:sp>
        <p:nvSpPr>
          <p:cNvPr id="20" name="Text 16"/>
          <p:cNvSpPr/>
          <p:nvPr/>
        </p:nvSpPr>
        <p:spPr>
          <a:xfrm>
            <a:off x="1200388" y="6113740"/>
            <a:ext cx="2092643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0"/>
              </a:lnSpc>
              <a:buNone/>
            </a:pPr>
            <a:r>
              <a:rPr lang="en-US" sz="1648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Trend Analysis</a:t>
            </a:r>
            <a:endParaRPr lang="en-US" sz="1648" dirty="0"/>
          </a:p>
        </p:txBody>
      </p:sp>
      <p:sp>
        <p:nvSpPr>
          <p:cNvPr id="21" name="Text 17"/>
          <p:cNvSpPr/>
          <p:nvPr/>
        </p:nvSpPr>
        <p:spPr>
          <a:xfrm>
            <a:off x="1200388" y="6482001"/>
            <a:ext cx="7321153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1"/>
              </a:lnSpc>
              <a:buNone/>
            </a:pPr>
            <a:r>
              <a:rPr lang="en-US" sz="140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line charts and other time-series visualizations to analyze trends in song popularity and user engagement over time.</a:t>
            </a:r>
            <a:endParaRPr lang="en-US" sz="140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959048"/>
            <a:ext cx="6606897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9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Analyzing Song Performance Metrics</a:t>
            </a:r>
            <a:endParaRPr lang="en-US" sz="3202" dirty="0"/>
          </a:p>
        </p:txBody>
      </p:sp>
      <p:sp>
        <p:nvSpPr>
          <p:cNvPr id="6" name="Shape 2"/>
          <p:cNvSpPr/>
          <p:nvPr/>
        </p:nvSpPr>
        <p:spPr>
          <a:xfrm>
            <a:off x="6333173" y="1726406"/>
            <a:ext cx="34528" cy="5544145"/>
          </a:xfrm>
          <a:prstGeom prst="roundRect">
            <a:avLst>
              <a:gd name="adj" fmla="val 2252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544806" y="2097762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156067" y="1920716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305252" y="1993106"/>
            <a:ext cx="90249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921" dirty="0"/>
          </a:p>
        </p:txBody>
      </p:sp>
      <p:sp>
        <p:nvSpPr>
          <p:cNvPr id="10" name="Text 6"/>
          <p:cNvSpPr/>
          <p:nvPr/>
        </p:nvSpPr>
        <p:spPr>
          <a:xfrm>
            <a:off x="7300913" y="189916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Count Analysis</a:t>
            </a:r>
            <a:endParaRPr lang="en-US" sz="1601" dirty="0"/>
          </a:p>
        </p:txBody>
      </p:sp>
      <p:sp>
        <p:nvSpPr>
          <p:cNvPr id="11" name="Text 7"/>
          <p:cNvSpPr/>
          <p:nvPr/>
        </p:nvSpPr>
        <p:spPr>
          <a:xfrm>
            <a:off x="7300913" y="225694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top-performing songs based on total view count and analyze factors contributing to high viewership.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544806" y="352698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156067" y="3349943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279535" y="3422333"/>
            <a:ext cx="14180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921" dirty="0"/>
          </a:p>
        </p:txBody>
      </p:sp>
      <p:sp>
        <p:nvSpPr>
          <p:cNvPr id="15" name="Text 11"/>
          <p:cNvSpPr/>
          <p:nvPr/>
        </p:nvSpPr>
        <p:spPr>
          <a:xfrm>
            <a:off x="7300913" y="332839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Like Count Analysis</a:t>
            </a:r>
            <a:endParaRPr lang="en-US" sz="1601" dirty="0"/>
          </a:p>
        </p:txBody>
      </p:sp>
      <p:sp>
        <p:nvSpPr>
          <p:cNvPr id="16" name="Text 12"/>
          <p:cNvSpPr/>
          <p:nvPr/>
        </p:nvSpPr>
        <p:spPr>
          <a:xfrm>
            <a:off x="7300913" y="3686175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 the level of user engagement by examining the ratio of likes to views and identifying songs with high like-to-view ratios.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544806" y="4956215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156067" y="477916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280964" y="4851559"/>
            <a:ext cx="13894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921" dirty="0"/>
          </a:p>
        </p:txBody>
      </p:sp>
      <p:sp>
        <p:nvSpPr>
          <p:cNvPr id="20" name="Text 16"/>
          <p:cNvSpPr/>
          <p:nvPr/>
        </p:nvSpPr>
        <p:spPr>
          <a:xfrm>
            <a:off x="7300913" y="4757618"/>
            <a:ext cx="224051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Comment Count Analysis</a:t>
            </a:r>
            <a:endParaRPr lang="en-US" sz="1601" dirty="0"/>
          </a:p>
        </p:txBody>
      </p:sp>
      <p:sp>
        <p:nvSpPr>
          <p:cNvPr id="21" name="Text 17"/>
          <p:cNvSpPr/>
          <p:nvPr/>
        </p:nvSpPr>
        <p:spPr>
          <a:xfrm>
            <a:off x="7300913" y="511540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number of comments per video to understand the level of user interaction and identify songs that spark discussion.</a:t>
            </a:r>
            <a:endParaRPr lang="en-US" sz="1361" dirty="0"/>
          </a:p>
        </p:txBody>
      </p:sp>
      <p:sp>
        <p:nvSpPr>
          <p:cNvPr id="22" name="Shape 18"/>
          <p:cNvSpPr/>
          <p:nvPr/>
        </p:nvSpPr>
        <p:spPr>
          <a:xfrm>
            <a:off x="6544806" y="6385441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9"/>
          <p:cNvSpPr/>
          <p:nvPr/>
        </p:nvSpPr>
        <p:spPr>
          <a:xfrm>
            <a:off x="6156067" y="6208395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0"/>
          <p:cNvSpPr/>
          <p:nvPr/>
        </p:nvSpPr>
        <p:spPr>
          <a:xfrm>
            <a:off x="6275725" y="6280785"/>
            <a:ext cx="14942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921" dirty="0"/>
          </a:p>
        </p:txBody>
      </p:sp>
      <p:sp>
        <p:nvSpPr>
          <p:cNvPr id="25" name="Text 21"/>
          <p:cNvSpPr/>
          <p:nvPr/>
        </p:nvSpPr>
        <p:spPr>
          <a:xfrm>
            <a:off x="7300913" y="6186845"/>
            <a:ext cx="213062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Video Duration Analysis</a:t>
            </a:r>
            <a:endParaRPr lang="en-US" sz="1601" dirty="0"/>
          </a:p>
        </p:txBody>
      </p:sp>
      <p:sp>
        <p:nvSpPr>
          <p:cNvPr id="26" name="Text 22"/>
          <p:cNvSpPr/>
          <p:nvPr/>
        </p:nvSpPr>
        <p:spPr>
          <a:xfrm>
            <a:off x="7300913" y="654462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the correlation between video duration and performance metrics like view count and engagement to determine the ideal video length for YouTube songs.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717113"/>
            <a:ext cx="6456521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5"/>
              </a:lnSpc>
              <a:buNone/>
            </a:pPr>
            <a:r>
              <a:rPr lang="en-US" sz="4172" b="1" kern="0" spc="-12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Exploring Popularity Trends</a:t>
            </a:r>
            <a:endParaRPr lang="en-US" sz="417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1717119"/>
            <a:ext cx="1125974" cy="19969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51948" y="1942267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Genre Trend Analysis</a:t>
            </a:r>
            <a:endParaRPr lang="en-US" sz="2086" dirty="0"/>
          </a:p>
        </p:txBody>
      </p:sp>
      <p:sp>
        <p:nvSpPr>
          <p:cNvPr id="8" name="Text 3"/>
          <p:cNvSpPr/>
          <p:nvPr/>
        </p:nvSpPr>
        <p:spPr>
          <a:xfrm>
            <a:off x="2251948" y="2408396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popularity of different music genres over time to identify emerging trends and understand audience preferences.</a:t>
            </a:r>
            <a:endParaRPr lang="en-US" sz="177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3714036"/>
            <a:ext cx="1125974" cy="18015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51948" y="3939183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Artist Trend Analysis</a:t>
            </a:r>
            <a:endParaRPr lang="en-US" sz="2086" dirty="0"/>
          </a:p>
        </p:txBody>
      </p:sp>
      <p:sp>
        <p:nvSpPr>
          <p:cNvPr id="11" name="Text 5"/>
          <p:cNvSpPr/>
          <p:nvPr/>
        </p:nvSpPr>
        <p:spPr>
          <a:xfrm>
            <a:off x="2251948" y="4405313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rising artists and track their popularity growth over time by analyzing their view count and engagement metrics.</a:t>
            </a:r>
            <a:endParaRPr lang="en-US" sz="177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5515570"/>
            <a:ext cx="1125974" cy="199691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1948" y="5740718"/>
            <a:ext cx="3276362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Release Date Trend Analysis</a:t>
            </a:r>
            <a:endParaRPr lang="en-US" sz="2086" dirty="0"/>
          </a:p>
        </p:txBody>
      </p:sp>
      <p:sp>
        <p:nvSpPr>
          <p:cNvPr id="14" name="Text 7"/>
          <p:cNvSpPr/>
          <p:nvPr/>
        </p:nvSpPr>
        <p:spPr>
          <a:xfrm>
            <a:off x="2251948" y="6206847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the impact of song release date on view count and engagement to understand the seasonality of music consumption.</a:t>
            </a:r>
            <a:endParaRPr lang="en-US" sz="177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058989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0589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552968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9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Understanding User Engagement Patterns</a:t>
            </a:r>
            <a:endParaRPr lang="en-US" sz="32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42536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472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Like Analysis</a:t>
            </a:r>
            <a:endParaRPr lang="en-US" sz="1601" dirty="0"/>
          </a:p>
        </p:txBody>
      </p:sp>
      <p:sp>
        <p:nvSpPr>
          <p:cNvPr id="8" name="Text 3"/>
          <p:cNvSpPr/>
          <p:nvPr/>
        </p:nvSpPr>
        <p:spPr>
          <a:xfrm>
            <a:off x="604837" y="22050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frequency of likes and understand factors influencing user preference for specific songs.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00018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60473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Comment Analysis</a:t>
            </a:r>
            <a:endParaRPr lang="en-US" sz="1601" dirty="0"/>
          </a:p>
        </p:txBody>
      </p:sp>
      <p:sp>
        <p:nvSpPr>
          <p:cNvPr id="11" name="Text 5"/>
          <p:cNvSpPr/>
          <p:nvPr/>
        </p:nvSpPr>
        <p:spPr>
          <a:xfrm>
            <a:off x="604837" y="3962519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themes and topics discussed in comments to understand user sentiment and engage in meaningful conversations.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034082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638800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 Analysis</a:t>
            </a:r>
            <a:endParaRPr lang="en-US" sz="1601" dirty="0"/>
          </a:p>
        </p:txBody>
      </p:sp>
      <p:sp>
        <p:nvSpPr>
          <p:cNvPr id="14" name="Text 7"/>
          <p:cNvSpPr/>
          <p:nvPr/>
        </p:nvSpPr>
        <p:spPr>
          <a:xfrm>
            <a:off x="604837" y="599658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the frequency of shares and identify factors that encourage users to spread the word about specific songs.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068145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264713" y="719484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Subscription Analysis</a:t>
            </a:r>
            <a:endParaRPr lang="en-US" sz="1601" dirty="0"/>
          </a:p>
        </p:txBody>
      </p:sp>
      <p:sp>
        <p:nvSpPr>
          <p:cNvPr id="17" name="Text 9"/>
          <p:cNvSpPr/>
          <p:nvPr/>
        </p:nvSpPr>
        <p:spPr>
          <a:xfrm>
            <a:off x="519995" y="758368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impact of song performance on channel subscriptions and understand how engaging content drives channel growth.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9932" y="1068705"/>
            <a:ext cx="5856803" cy="532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92"/>
              </a:lnSpc>
              <a:buNone/>
            </a:pPr>
            <a:r>
              <a:rPr lang="en-US" sz="3354" b="1" kern="0" spc="-10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Insights and Recommendations</a:t>
            </a:r>
            <a:endParaRPr lang="en-US" sz="3354" dirty="0"/>
          </a:p>
        </p:txBody>
      </p:sp>
      <p:sp>
        <p:nvSpPr>
          <p:cNvPr id="6" name="Shape 2"/>
          <p:cNvSpPr/>
          <p:nvPr/>
        </p:nvSpPr>
        <p:spPr>
          <a:xfrm>
            <a:off x="6119932" y="1872496"/>
            <a:ext cx="7876937" cy="1041559"/>
          </a:xfrm>
          <a:prstGeom prst="roundRect">
            <a:avLst>
              <a:gd name="adj" fmla="val 782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308527" y="2061091"/>
            <a:ext cx="2129552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96"/>
              </a:lnSpc>
              <a:buNone/>
            </a:pPr>
            <a:r>
              <a:rPr lang="en-US" sz="1677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Genre Insights</a:t>
            </a:r>
            <a:endParaRPr lang="en-US" sz="1677" dirty="0"/>
          </a:p>
        </p:txBody>
      </p:sp>
      <p:sp>
        <p:nvSpPr>
          <p:cNvPr id="8" name="Text 4"/>
          <p:cNvSpPr/>
          <p:nvPr/>
        </p:nvSpPr>
        <p:spPr>
          <a:xfrm>
            <a:off x="6308527" y="2435900"/>
            <a:ext cx="7499747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popular genres and target them with tailored content to attract a wider audience.</a:t>
            </a:r>
            <a:endParaRPr lang="en-US" sz="1425" dirty="0"/>
          </a:p>
        </p:txBody>
      </p:sp>
      <p:sp>
        <p:nvSpPr>
          <p:cNvPr id="9" name="Shape 5"/>
          <p:cNvSpPr/>
          <p:nvPr/>
        </p:nvSpPr>
        <p:spPr>
          <a:xfrm>
            <a:off x="6119932" y="3095030"/>
            <a:ext cx="7876937" cy="1041559"/>
          </a:xfrm>
          <a:prstGeom prst="roundRect">
            <a:avLst>
              <a:gd name="adj" fmla="val 782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308527" y="3283625"/>
            <a:ext cx="2324814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96"/>
              </a:lnSpc>
              <a:buNone/>
            </a:pPr>
            <a:r>
              <a:rPr lang="en-US" sz="1677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Artist Recommendations</a:t>
            </a:r>
            <a:endParaRPr lang="en-US" sz="1677" dirty="0"/>
          </a:p>
        </p:txBody>
      </p:sp>
      <p:sp>
        <p:nvSpPr>
          <p:cNvPr id="11" name="Text 7"/>
          <p:cNvSpPr/>
          <p:nvPr/>
        </p:nvSpPr>
        <p:spPr>
          <a:xfrm>
            <a:off x="6308527" y="3658433"/>
            <a:ext cx="7499747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Promote rising artists and leverage their growth potential to expand reach and engagement.</a:t>
            </a:r>
            <a:endParaRPr lang="en-US" sz="1425" dirty="0"/>
          </a:p>
        </p:txBody>
      </p:sp>
      <p:sp>
        <p:nvSpPr>
          <p:cNvPr id="12" name="Shape 8"/>
          <p:cNvSpPr/>
          <p:nvPr/>
        </p:nvSpPr>
        <p:spPr>
          <a:xfrm>
            <a:off x="6119932" y="4317563"/>
            <a:ext cx="7876937" cy="1331119"/>
          </a:xfrm>
          <a:prstGeom prst="roundRect">
            <a:avLst>
              <a:gd name="adj" fmla="val 61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308527" y="4506158"/>
            <a:ext cx="2437805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96"/>
              </a:lnSpc>
              <a:buNone/>
            </a:pPr>
            <a:r>
              <a:rPr lang="en-US" sz="1677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Engagement Optimization</a:t>
            </a:r>
            <a:endParaRPr lang="en-US" sz="1677" dirty="0"/>
          </a:p>
        </p:txBody>
      </p:sp>
      <p:sp>
        <p:nvSpPr>
          <p:cNvPr id="14" name="Text 10"/>
          <p:cNvSpPr/>
          <p:nvPr/>
        </p:nvSpPr>
        <p:spPr>
          <a:xfrm>
            <a:off x="6308527" y="4880967"/>
            <a:ext cx="7499747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Optimize video content and metadata to enhance user engagement and drive higher view count and interaction.</a:t>
            </a:r>
            <a:endParaRPr lang="en-US" sz="1425" dirty="0"/>
          </a:p>
        </p:txBody>
      </p:sp>
      <p:sp>
        <p:nvSpPr>
          <p:cNvPr id="15" name="Shape 11"/>
          <p:cNvSpPr/>
          <p:nvPr/>
        </p:nvSpPr>
        <p:spPr>
          <a:xfrm>
            <a:off x="6119932" y="5829657"/>
            <a:ext cx="7876937" cy="1331119"/>
          </a:xfrm>
          <a:prstGeom prst="roundRect">
            <a:avLst>
              <a:gd name="adj" fmla="val 61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308527" y="6018252"/>
            <a:ext cx="3386376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96"/>
              </a:lnSpc>
              <a:buNone/>
            </a:pPr>
            <a:r>
              <a:rPr lang="en-US" sz="1677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Content Strategy Recommendations</a:t>
            </a:r>
            <a:endParaRPr lang="en-US" sz="1677" dirty="0"/>
          </a:p>
        </p:txBody>
      </p:sp>
      <p:sp>
        <p:nvSpPr>
          <p:cNvPr id="17" name="Text 13"/>
          <p:cNvSpPr/>
          <p:nvPr/>
        </p:nvSpPr>
        <p:spPr>
          <a:xfrm>
            <a:off x="6308527" y="6393061"/>
            <a:ext cx="7499747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a strategic content calendar based on popular trends and audience preferences to ensure consistent engagement.</a:t>
            </a:r>
            <a:endParaRPr lang="en-US" sz="14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738</Words>
  <Application>Microsoft Office PowerPoint</Application>
  <PresentationFormat>Custom</PresentationFormat>
  <Paragraphs>98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hesham</cp:lastModifiedBy>
  <cp:revision>3</cp:revision>
  <dcterms:created xsi:type="dcterms:W3CDTF">2024-07-07T23:19:20Z</dcterms:created>
  <dcterms:modified xsi:type="dcterms:W3CDTF">2024-07-08T00:39:13Z</dcterms:modified>
</cp:coreProperties>
</file>